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96363-9D41-4DAA-B31A-E8A38D8C20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8FCD46-1582-4075-9714-516D8AF985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0B2B45-8CDA-4BBA-86C9-30256E1445EF}"/>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5" name="Footer Placeholder 4">
            <a:extLst>
              <a:ext uri="{FF2B5EF4-FFF2-40B4-BE49-F238E27FC236}">
                <a16:creationId xmlns:a16="http://schemas.microsoft.com/office/drawing/2014/main" id="{B8B00608-D387-45B5-B104-75AA81E883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C4C7FE-D270-4CAB-B8C2-2CBBB9029CC1}"/>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1069876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A9979-93A9-426A-92F6-42E734CE85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AF54F3-5976-40E0-B419-822A7AD2CE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E8DC5D-64FC-41E9-9A1E-4CE1ADF66DD9}"/>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5" name="Footer Placeholder 4">
            <a:extLst>
              <a:ext uri="{FF2B5EF4-FFF2-40B4-BE49-F238E27FC236}">
                <a16:creationId xmlns:a16="http://schemas.microsoft.com/office/drawing/2014/main" id="{CB0BEE66-4395-4D77-9DC1-442C153074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0ABAA8-6ECC-46FE-BB62-CC2AC022DA9A}"/>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586966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74B859-F842-48EA-9FF1-0FCAA6E2F4B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BB1730-0722-4C94-920D-1489AEADA5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70F8DB-9AF3-4DB5-8A5B-1F584E28781B}"/>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5" name="Footer Placeholder 4">
            <a:extLst>
              <a:ext uri="{FF2B5EF4-FFF2-40B4-BE49-F238E27FC236}">
                <a16:creationId xmlns:a16="http://schemas.microsoft.com/office/drawing/2014/main" id="{97ED8236-4FF4-444F-A487-611BC41A28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7DEB24-764A-487A-B004-3EE6713C48D2}"/>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671859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86DDA-CD8C-4537-BD3D-C444E0C79D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71B99D-503D-408F-9CF9-9401A7C357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4D7271-70BC-41D7-9DF0-3EFCCE7ED75D}"/>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5" name="Footer Placeholder 4">
            <a:extLst>
              <a:ext uri="{FF2B5EF4-FFF2-40B4-BE49-F238E27FC236}">
                <a16:creationId xmlns:a16="http://schemas.microsoft.com/office/drawing/2014/main" id="{428F77C8-68C1-404B-9A13-76B090C37A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81C854-CC20-4FD4-A892-F28B10EFDD4D}"/>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2609459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968C1-E1C8-41F6-A3AF-CBDD885A88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E7308C-189A-4908-A879-D9E9D8FE07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F2DBD0-0597-4C4F-93B1-F8F3A66E91FB}"/>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5" name="Footer Placeholder 4">
            <a:extLst>
              <a:ext uri="{FF2B5EF4-FFF2-40B4-BE49-F238E27FC236}">
                <a16:creationId xmlns:a16="http://schemas.microsoft.com/office/drawing/2014/main" id="{62B514FE-9131-463B-9241-8E0BF8EEC4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50407D-1385-47C0-9298-5E2E4CB2AB69}"/>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1553639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D172C-6078-44A9-ABF2-DBE62147B5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77E95E-13CA-47EA-BC29-C8E8F57263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1B6C4F-C87A-4AC1-A145-B9909A902F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CB8AD04-F874-4BFC-90FE-CBFE7CBFB17A}"/>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6" name="Footer Placeholder 5">
            <a:extLst>
              <a:ext uri="{FF2B5EF4-FFF2-40B4-BE49-F238E27FC236}">
                <a16:creationId xmlns:a16="http://schemas.microsoft.com/office/drawing/2014/main" id="{88C547EB-F463-49D0-A3A2-35859BC842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7C0619-D254-4BB1-8F09-0061056CD0BD}"/>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3690788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F121C-C375-4686-A9C5-E34444DCD25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CE6FCC-C640-413B-B655-013DB819A1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9668E1-F842-4EEC-A02D-40D4547137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1D0DFB-1424-43E2-918C-D1DA7B5272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FC3ECE-B5C5-44B1-A17E-E5ECBA7EA6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366DA0-B67F-45F7-84FF-16D594DEB4D8}"/>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8" name="Footer Placeholder 7">
            <a:extLst>
              <a:ext uri="{FF2B5EF4-FFF2-40B4-BE49-F238E27FC236}">
                <a16:creationId xmlns:a16="http://schemas.microsoft.com/office/drawing/2014/main" id="{B876A3DF-5974-4859-86BA-5127676CA9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A71F00-E5CB-455E-8806-22F79C4DF392}"/>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3027499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97B2E-129E-4D4C-9BCC-55673A2CF0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4762B3-0E4A-4059-A7B9-77537450BB74}"/>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4" name="Footer Placeholder 3">
            <a:extLst>
              <a:ext uri="{FF2B5EF4-FFF2-40B4-BE49-F238E27FC236}">
                <a16:creationId xmlns:a16="http://schemas.microsoft.com/office/drawing/2014/main" id="{65B60C83-E3AA-4752-9F8B-C48734CA398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5F156A6-C1C8-43C1-8EED-B6854797E05B}"/>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3275522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6F76F4-7F66-40E8-81CB-CE73A2BE2AFC}"/>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3" name="Footer Placeholder 2">
            <a:extLst>
              <a:ext uri="{FF2B5EF4-FFF2-40B4-BE49-F238E27FC236}">
                <a16:creationId xmlns:a16="http://schemas.microsoft.com/office/drawing/2014/main" id="{C1FF3EB3-4293-4189-A960-A2CD99D6C2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E057B9-C047-4ABE-AE92-189029F8B099}"/>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2677332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29CB3-70F3-4859-B867-CE29219185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401E50-01C0-446C-B3D4-6B4F51F931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2D1327-86D2-4B32-AE66-F5DC8D27D5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AC6DED-F7B1-4D55-83AD-13DF4D5D8B6C}"/>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6" name="Footer Placeholder 5">
            <a:extLst>
              <a:ext uri="{FF2B5EF4-FFF2-40B4-BE49-F238E27FC236}">
                <a16:creationId xmlns:a16="http://schemas.microsoft.com/office/drawing/2014/main" id="{89BC17DD-F3E7-496D-9F7C-980BC1AC81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2A3B11-FEB5-413A-93DB-D6380955C0CD}"/>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124851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B06B0-A360-44CA-92FC-E1CEFA7B76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80F51D-3990-4BA1-AFDF-4C936FB976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450A8E-948B-4404-A1C9-E8FB52DBA6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AF73D5-1EC8-4679-8936-7276A07DF575}"/>
              </a:ext>
            </a:extLst>
          </p:cNvPr>
          <p:cNvSpPr>
            <a:spLocks noGrp="1"/>
          </p:cNvSpPr>
          <p:nvPr>
            <p:ph type="dt" sz="half" idx="10"/>
          </p:nvPr>
        </p:nvSpPr>
        <p:spPr/>
        <p:txBody>
          <a:bodyPr/>
          <a:lstStyle/>
          <a:p>
            <a:fld id="{939C4440-861A-4185-9970-9D09243DF3FC}" type="datetimeFigureOut">
              <a:rPr lang="en-US" smtClean="0"/>
              <a:t>08-Aug-23</a:t>
            </a:fld>
            <a:endParaRPr lang="en-US"/>
          </a:p>
        </p:txBody>
      </p:sp>
      <p:sp>
        <p:nvSpPr>
          <p:cNvPr id="6" name="Footer Placeholder 5">
            <a:extLst>
              <a:ext uri="{FF2B5EF4-FFF2-40B4-BE49-F238E27FC236}">
                <a16:creationId xmlns:a16="http://schemas.microsoft.com/office/drawing/2014/main" id="{6EED0860-EC0A-4846-8D58-3889DA184A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278A5E-BFD7-42DA-8949-3E9335D04B75}"/>
              </a:ext>
            </a:extLst>
          </p:cNvPr>
          <p:cNvSpPr>
            <a:spLocks noGrp="1"/>
          </p:cNvSpPr>
          <p:nvPr>
            <p:ph type="sldNum" sz="quarter" idx="12"/>
          </p:nvPr>
        </p:nvSpPr>
        <p:spPr/>
        <p:txBody>
          <a:bodyPr/>
          <a:lstStyle/>
          <a:p>
            <a:fld id="{EEEBCEFA-3B16-4F13-9401-38F62EFF3953}" type="slidenum">
              <a:rPr lang="en-US" smtClean="0"/>
              <a:t>‹#›</a:t>
            </a:fld>
            <a:endParaRPr lang="en-US"/>
          </a:p>
        </p:txBody>
      </p:sp>
    </p:spTree>
    <p:extLst>
      <p:ext uri="{BB962C8B-B14F-4D97-AF65-F5344CB8AC3E}">
        <p14:creationId xmlns:p14="http://schemas.microsoft.com/office/powerpoint/2010/main" val="4220849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6D6F61-BFFF-4B00-891A-680A9F8F64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C0B48E9-0361-48A1-AF16-2E2F7E6E82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B3163D-5CCA-432D-88EE-BB1E4A87CF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9C4440-861A-4185-9970-9D09243DF3FC}" type="datetimeFigureOut">
              <a:rPr lang="en-US" smtClean="0"/>
              <a:t>08-Aug-23</a:t>
            </a:fld>
            <a:endParaRPr lang="en-US"/>
          </a:p>
        </p:txBody>
      </p:sp>
      <p:sp>
        <p:nvSpPr>
          <p:cNvPr id="5" name="Footer Placeholder 4">
            <a:extLst>
              <a:ext uri="{FF2B5EF4-FFF2-40B4-BE49-F238E27FC236}">
                <a16:creationId xmlns:a16="http://schemas.microsoft.com/office/drawing/2014/main" id="{7DF371B8-EF51-459E-8D36-569B28FAFA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8818DD9-BF3E-41C6-80B0-2AE28ED06F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BCEFA-3B16-4F13-9401-38F62EFF3953}" type="slidenum">
              <a:rPr lang="en-US" smtClean="0"/>
              <a:t>‹#›</a:t>
            </a:fld>
            <a:endParaRPr lang="en-US"/>
          </a:p>
        </p:txBody>
      </p:sp>
    </p:spTree>
    <p:extLst>
      <p:ext uri="{BB962C8B-B14F-4D97-AF65-F5344CB8AC3E}">
        <p14:creationId xmlns:p14="http://schemas.microsoft.com/office/powerpoint/2010/main" val="882966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2580EFB-5270-4596-A9F5-6AEC25053329}"/>
              </a:ext>
            </a:extLst>
          </p:cNvPr>
          <p:cNvSpPr>
            <a:spLocks noGrp="1"/>
          </p:cNvSpPr>
          <p:nvPr>
            <p:ph type="subTitle" idx="1"/>
          </p:nvPr>
        </p:nvSpPr>
        <p:spPr>
          <a:xfrm>
            <a:off x="1524000" y="349623"/>
            <a:ext cx="9144000" cy="6145305"/>
          </a:xfrm>
        </p:spPr>
        <p:txBody>
          <a:bodyPr/>
          <a:lstStyle/>
          <a:p>
            <a:pPr algn="l"/>
            <a:endParaRPr lang="en-US" dirty="0"/>
          </a:p>
          <a:p>
            <a:pPr algn="l"/>
            <a:r>
              <a:rPr lang="en-US" dirty="0"/>
              <a:t>ZERP </a:t>
            </a:r>
          </a:p>
          <a:p>
            <a:pPr algn="l"/>
            <a:endParaRPr lang="en-US" dirty="0"/>
          </a:p>
          <a:p>
            <a:pPr algn="l"/>
            <a:r>
              <a:rPr lang="en-US" dirty="0"/>
              <a:t>ZERP is a cloud-based platform that provides suite of applications to enhance key business processes for all sizes and industries .</a:t>
            </a:r>
          </a:p>
          <a:p>
            <a:pPr algn="l"/>
            <a:r>
              <a:rPr lang="en-US" dirty="0"/>
              <a:t>Despite of high competition in the ERP market, Z is a contender for the “Best business solution" title.</a:t>
            </a:r>
          </a:p>
          <a:p>
            <a:pPr algn="l"/>
            <a:r>
              <a:rPr lang="en-US" dirty="0"/>
              <a:t>Whether you have an ERP or you are looking forward to a new solution , or want to learn more about Z, you've come to the right place.</a:t>
            </a:r>
          </a:p>
          <a:p>
            <a:pPr algn="l"/>
            <a:r>
              <a:rPr lang="en-US" dirty="0"/>
              <a:t>Here we will help you understand ZERP, as well as how it can benefit your business.</a:t>
            </a:r>
          </a:p>
        </p:txBody>
      </p:sp>
    </p:spTree>
    <p:extLst>
      <p:ext uri="{BB962C8B-B14F-4D97-AF65-F5344CB8AC3E}">
        <p14:creationId xmlns:p14="http://schemas.microsoft.com/office/powerpoint/2010/main" val="50715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	project management</a:t>
            </a:r>
          </a:p>
          <a:p>
            <a:pPr marL="285750" indent="-285750" algn="l">
              <a:buFontTx/>
              <a:buChar char="-"/>
            </a:pPr>
            <a:r>
              <a:rPr lang="en-US" sz="1800" dirty="0"/>
              <a:t>Classifying projects</a:t>
            </a:r>
          </a:p>
          <a:p>
            <a:pPr marL="285750" indent="-285750" algn="l">
              <a:buFontTx/>
              <a:buChar char="-"/>
            </a:pPr>
            <a:r>
              <a:rPr lang="en-US" sz="1800" dirty="0"/>
              <a:t>Track  implementation and completion schedule </a:t>
            </a:r>
          </a:p>
          <a:p>
            <a:pPr marL="285750" indent="-285750" algn="l">
              <a:buFontTx/>
              <a:buChar char="-"/>
            </a:pPr>
            <a:r>
              <a:rPr lang="en-US" sz="1800" dirty="0"/>
              <a:t>Rescheduling and flexibility in modification</a:t>
            </a:r>
          </a:p>
          <a:p>
            <a:pPr marL="285750" indent="-285750" algn="l">
              <a:buFontTx/>
              <a:buChar char="-"/>
            </a:pPr>
            <a:r>
              <a:rPr lang="en-US" sz="1800" dirty="0"/>
              <a:t>Gantt Chart</a:t>
            </a:r>
          </a:p>
          <a:p>
            <a:pPr marL="285750" indent="-285750" algn="l">
              <a:buFontTx/>
              <a:buChar char="-"/>
            </a:pPr>
            <a:r>
              <a:rPr lang="en-US" sz="1800" dirty="0"/>
              <a:t>Resource Management</a:t>
            </a:r>
          </a:p>
          <a:p>
            <a:pPr marL="285750" indent="-285750" algn="l">
              <a:buFontTx/>
              <a:buChar char="-"/>
            </a:pPr>
            <a:r>
              <a:rPr lang="en-US" sz="1800" dirty="0"/>
              <a:t> Integration with sales</a:t>
            </a:r>
          </a:p>
          <a:p>
            <a:pPr marL="285750" indent="-285750" algn="l">
              <a:buFontTx/>
              <a:buChar char="-"/>
            </a:pPr>
            <a:r>
              <a:rPr lang="en-US" sz="1800" dirty="0"/>
              <a:t> Integration with purchases-</a:t>
            </a:r>
          </a:p>
        </p:txBody>
      </p:sp>
    </p:spTree>
    <p:extLst>
      <p:ext uri="{BB962C8B-B14F-4D97-AF65-F5344CB8AC3E}">
        <p14:creationId xmlns:p14="http://schemas.microsoft.com/office/powerpoint/2010/main" val="639905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	Human Capital  Management</a:t>
            </a:r>
          </a:p>
          <a:p>
            <a:pPr marL="285750" indent="-285750" algn="l">
              <a:buFontTx/>
              <a:buChar char="-"/>
            </a:pPr>
            <a:r>
              <a:rPr lang="en-US" sz="1800" dirty="0"/>
              <a:t>Possibility of integration with any third party solution </a:t>
            </a:r>
          </a:p>
          <a:p>
            <a:pPr marL="285750" indent="-285750" algn="l">
              <a:buFontTx/>
              <a:buChar char="-"/>
            </a:pPr>
            <a:r>
              <a:rPr lang="en-US" sz="1800" dirty="0"/>
              <a:t>Payroll management </a:t>
            </a:r>
          </a:p>
          <a:p>
            <a:pPr marL="285750" indent="-285750" algn="l">
              <a:buFontTx/>
              <a:buChar char="-"/>
            </a:pPr>
            <a:r>
              <a:rPr lang="en-US" sz="1800" dirty="0"/>
              <a:t>Calculating other and cash expenses</a:t>
            </a:r>
          </a:p>
          <a:p>
            <a:pPr marL="285750" indent="-285750" algn="l">
              <a:buFontTx/>
              <a:buChar char="-"/>
            </a:pPr>
            <a:r>
              <a:rPr lang="en-US" sz="1800" dirty="0"/>
              <a:t> The possibility of development and customization  according to the business  need </a:t>
            </a:r>
          </a:p>
        </p:txBody>
      </p:sp>
    </p:spTree>
    <p:extLst>
      <p:ext uri="{BB962C8B-B14F-4D97-AF65-F5344CB8AC3E}">
        <p14:creationId xmlns:p14="http://schemas.microsoft.com/office/powerpoint/2010/main" val="303792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Management E-Commerce stores </a:t>
            </a:r>
          </a:p>
          <a:p>
            <a:pPr marL="285750" indent="-285750" algn="l">
              <a:buFontTx/>
              <a:buChar char="-"/>
            </a:pPr>
            <a:r>
              <a:rPr lang="en-US" sz="1800" dirty="0"/>
              <a:t>linked with your website in an integrated manner with all financial and commercial activities)</a:t>
            </a:r>
          </a:p>
          <a:p>
            <a:pPr marL="285750" indent="-285750" algn="l">
              <a:buFontTx/>
              <a:buChar char="-"/>
            </a:pPr>
            <a:r>
              <a:rPr lang="en-US" sz="1800" dirty="0"/>
              <a:t>- Integration with any online store</a:t>
            </a:r>
          </a:p>
          <a:p>
            <a:pPr marL="285750" indent="-285750" algn="l">
              <a:buFontTx/>
              <a:buChar char="-"/>
            </a:pPr>
            <a:r>
              <a:rPr lang="en-US" sz="1800" dirty="0"/>
              <a:t>- Integration with sales, inventory and finance</a:t>
            </a:r>
          </a:p>
          <a:p>
            <a:pPr marL="285750" indent="-285750" algn="l">
              <a:buFontTx/>
              <a:buChar char="-"/>
            </a:pPr>
            <a:r>
              <a:rPr lang="en-US" sz="1800" dirty="0"/>
              <a:t>Manage offers &amp; promotions </a:t>
            </a:r>
          </a:p>
          <a:p>
            <a:pPr marL="285750" indent="-285750" algn="l">
              <a:buFontTx/>
              <a:buChar char="-"/>
            </a:pPr>
            <a:r>
              <a:rPr lang="en-US" sz="1800" dirty="0"/>
              <a:t>- Manage delivery and payment method</a:t>
            </a:r>
          </a:p>
          <a:p>
            <a:pPr marL="285750" indent="-285750" algn="l">
              <a:buFontTx/>
              <a:buChar char="-"/>
            </a:pPr>
            <a:r>
              <a:rPr lang="en-US" sz="1800" dirty="0"/>
              <a:t>Shipping management</a:t>
            </a:r>
          </a:p>
          <a:p>
            <a:pPr marL="285750" indent="-285750" algn="l">
              <a:buFontTx/>
              <a:buChar char="-"/>
            </a:pPr>
            <a:r>
              <a:rPr lang="en-US" sz="1800" dirty="0"/>
              <a:t>- Ease of updating and development </a:t>
            </a:r>
          </a:p>
          <a:p>
            <a:pPr marL="285750" indent="-285750" algn="l">
              <a:buFontTx/>
              <a:buChar char="-"/>
            </a:pPr>
            <a:r>
              <a:rPr lang="en-US" sz="1800" dirty="0"/>
              <a:t>Calculating customer points</a:t>
            </a:r>
          </a:p>
        </p:txBody>
      </p:sp>
    </p:spTree>
    <p:extLst>
      <p:ext uri="{BB962C8B-B14F-4D97-AF65-F5344CB8AC3E}">
        <p14:creationId xmlns:p14="http://schemas.microsoft.com/office/powerpoint/2010/main" val="4066186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Electronic archive management </a:t>
            </a:r>
          </a:p>
          <a:p>
            <a:pPr marL="285750" indent="-285750" algn="l">
              <a:buFontTx/>
              <a:buChar char="-"/>
            </a:pPr>
            <a:r>
              <a:rPr lang="en-US" sz="1800" dirty="0"/>
              <a:t>Classification features </a:t>
            </a:r>
          </a:p>
          <a:p>
            <a:pPr marL="285750" indent="-285750" algn="l">
              <a:buFontTx/>
              <a:buChar char="-"/>
            </a:pPr>
            <a:r>
              <a:rPr lang="en-US" sz="1800" dirty="0"/>
              <a:t> The possibility of linking the archive to commercial transactions</a:t>
            </a:r>
          </a:p>
          <a:p>
            <a:pPr marL="285750" indent="-285750" algn="l">
              <a:buFontTx/>
              <a:buChar char="-"/>
            </a:pPr>
            <a:r>
              <a:rPr lang="en-US" sz="1800" dirty="0"/>
              <a:t>Manage permissions to view content</a:t>
            </a:r>
          </a:p>
          <a:p>
            <a:pPr marL="285750" indent="-285750" algn="l">
              <a:buFontTx/>
              <a:buChar char="-"/>
            </a:pPr>
            <a:r>
              <a:rPr lang="en-US" sz="1800" dirty="0"/>
              <a:t>- Content management</a:t>
            </a:r>
          </a:p>
          <a:p>
            <a:pPr marL="285750" indent="-285750" algn="l">
              <a:buFontTx/>
              <a:buChar char="-"/>
            </a:pPr>
            <a:r>
              <a:rPr lang="en-US" sz="1800" dirty="0"/>
              <a:t>- Audit and follow-up</a:t>
            </a:r>
          </a:p>
          <a:p>
            <a:pPr marL="285750" indent="-285750" algn="l">
              <a:buFontTx/>
              <a:buChar char="-"/>
            </a:pPr>
            <a:r>
              <a:rPr lang="en-US" sz="1800" dirty="0"/>
              <a:t>- Manage the storage space according to business requirements</a:t>
            </a:r>
          </a:p>
        </p:txBody>
      </p:sp>
    </p:spTree>
    <p:extLst>
      <p:ext uri="{BB962C8B-B14F-4D97-AF65-F5344CB8AC3E}">
        <p14:creationId xmlns:p14="http://schemas.microsoft.com/office/powerpoint/2010/main" val="3106536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 Fixed asset management</a:t>
            </a:r>
          </a:p>
          <a:p>
            <a:pPr marL="285750" indent="-285750" algn="l">
              <a:buFontTx/>
              <a:buChar char="-"/>
            </a:pPr>
            <a:r>
              <a:rPr lang="en-US" sz="1800" dirty="0"/>
              <a:t>Definition Classification of assets</a:t>
            </a:r>
          </a:p>
          <a:p>
            <a:pPr marL="285750" indent="-285750" algn="l">
              <a:buFontTx/>
              <a:buChar char="-"/>
            </a:pPr>
            <a:r>
              <a:rPr lang="en-US" sz="1800" dirty="0"/>
              <a:t>- Calculating the value of depreciation</a:t>
            </a:r>
          </a:p>
          <a:p>
            <a:pPr marL="285750" indent="-285750" algn="l">
              <a:buFontTx/>
              <a:buChar char="-"/>
            </a:pPr>
            <a:r>
              <a:rPr lang="en-US" sz="1800" dirty="0"/>
              <a:t>- Integration with Finance</a:t>
            </a:r>
          </a:p>
          <a:p>
            <a:pPr marL="285750" indent="-285750" algn="l">
              <a:buFontTx/>
              <a:buChar char="-"/>
            </a:pPr>
            <a:r>
              <a:rPr lang="en-US" sz="1800" dirty="0"/>
              <a:t>- Printing bar code and stickers</a:t>
            </a:r>
          </a:p>
        </p:txBody>
      </p:sp>
    </p:spTree>
    <p:extLst>
      <p:ext uri="{BB962C8B-B14F-4D97-AF65-F5344CB8AC3E}">
        <p14:creationId xmlns:p14="http://schemas.microsoft.com/office/powerpoint/2010/main" val="2521125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 Rental and leasing management</a:t>
            </a:r>
          </a:p>
          <a:p>
            <a:pPr marL="285750" indent="-285750" algn="l">
              <a:buFontTx/>
              <a:buChar char="-"/>
            </a:pPr>
            <a:r>
              <a:rPr lang="en-US" sz="1800" dirty="0"/>
              <a:t>Management of rental units &amp; property </a:t>
            </a:r>
          </a:p>
          <a:p>
            <a:pPr marL="285750" indent="-285750" algn="l">
              <a:buFontTx/>
              <a:buChar char="-"/>
            </a:pPr>
            <a:r>
              <a:rPr lang="en-US" sz="1800" dirty="0"/>
              <a:t>- Contract Management</a:t>
            </a:r>
          </a:p>
          <a:p>
            <a:pPr marL="285750" indent="-285750" algn="l">
              <a:buFontTx/>
              <a:buChar char="-"/>
            </a:pPr>
            <a:r>
              <a:rPr lang="en-US" sz="1800" dirty="0"/>
              <a:t>Beneficiary evaluation</a:t>
            </a:r>
          </a:p>
          <a:p>
            <a:pPr marL="285750" indent="-285750" algn="l">
              <a:buFontTx/>
              <a:buChar char="-"/>
            </a:pPr>
            <a:r>
              <a:rPr lang="en-US" sz="1800" dirty="0"/>
              <a:t>Calculating insurance and deductibles</a:t>
            </a:r>
          </a:p>
          <a:p>
            <a:pPr marL="285750" indent="-285750" algn="l">
              <a:buFontTx/>
              <a:buChar char="-"/>
            </a:pPr>
            <a:r>
              <a:rPr lang="en-US" sz="1800" dirty="0"/>
              <a:t>- Integration with Finance</a:t>
            </a:r>
          </a:p>
        </p:txBody>
      </p:sp>
    </p:spTree>
    <p:extLst>
      <p:ext uri="{BB962C8B-B14F-4D97-AF65-F5344CB8AC3E}">
        <p14:creationId xmlns:p14="http://schemas.microsoft.com/office/powerpoint/2010/main" val="2020990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Reports </a:t>
            </a:r>
          </a:p>
          <a:p>
            <a:pPr algn="l"/>
            <a:r>
              <a:rPr lang="en-US" sz="1800" dirty="0"/>
              <a:t>-</a:t>
            </a:r>
            <a:r>
              <a:rPr lang="en-US" sz="1400" b="1" i="0" dirty="0">
                <a:solidFill>
                  <a:srgbClr val="000000"/>
                </a:solidFill>
                <a:effectLst/>
                <a:latin typeface="Roboto"/>
              </a:rPr>
              <a:t> Customizable reporting and queries</a:t>
            </a:r>
            <a:endParaRPr lang="en-US" sz="1400" b="0" i="0" dirty="0">
              <a:solidFill>
                <a:srgbClr val="000000"/>
              </a:solidFill>
              <a:effectLst/>
              <a:latin typeface="Roboto"/>
            </a:endParaRPr>
          </a:p>
          <a:p>
            <a:pPr algn="l"/>
            <a:r>
              <a:rPr lang="en-US" sz="1800" dirty="0"/>
              <a:t>-</a:t>
            </a:r>
            <a:r>
              <a:rPr lang="en-US" sz="1400" b="1" i="0" dirty="0">
                <a:solidFill>
                  <a:srgbClr val="000000"/>
                </a:solidFill>
                <a:effectLst/>
                <a:latin typeface="Roboto"/>
              </a:rPr>
              <a:t> Real-time reporting &amp; Scheduled reports</a:t>
            </a:r>
            <a:endParaRPr lang="en-US" sz="1400" b="0" i="0" dirty="0">
              <a:solidFill>
                <a:srgbClr val="000000"/>
              </a:solidFill>
              <a:effectLst/>
              <a:latin typeface="Roboto"/>
            </a:endParaRPr>
          </a:p>
          <a:p>
            <a:pPr algn="l"/>
            <a:r>
              <a:rPr lang="en-US" sz="1400" b="1" i="0" dirty="0">
                <a:solidFill>
                  <a:srgbClr val="000000"/>
                </a:solidFill>
                <a:effectLst/>
                <a:latin typeface="Roboto"/>
              </a:rPr>
              <a:t>- Drill-down capabilities</a:t>
            </a:r>
            <a:endParaRPr lang="en-US" sz="1400" b="0" i="0" dirty="0">
              <a:solidFill>
                <a:srgbClr val="000000"/>
              </a:solidFill>
              <a:effectLst/>
              <a:latin typeface="Roboto"/>
            </a:endParaRPr>
          </a:p>
          <a:p>
            <a:pPr algn="l"/>
            <a:r>
              <a:rPr lang="en-US" sz="1400" b="1" i="0" dirty="0">
                <a:solidFill>
                  <a:srgbClr val="000000"/>
                </a:solidFill>
                <a:effectLst/>
                <a:latin typeface="Roboto"/>
              </a:rPr>
              <a:t>Dashboards</a:t>
            </a:r>
            <a:endParaRPr lang="en-US" sz="1400" b="0" i="0" dirty="0">
              <a:solidFill>
                <a:srgbClr val="000000"/>
              </a:solidFill>
              <a:effectLst/>
              <a:latin typeface="Roboto"/>
            </a:endParaRPr>
          </a:p>
          <a:p>
            <a:pPr algn="l"/>
            <a:r>
              <a:rPr lang="en-US" sz="1400" b="1" i="0" dirty="0">
                <a:solidFill>
                  <a:srgbClr val="000000"/>
                </a:solidFill>
                <a:effectLst/>
                <a:latin typeface="Roboto"/>
              </a:rPr>
              <a:t> User-friendly interface</a:t>
            </a:r>
            <a:endParaRPr lang="en-US" sz="1400" b="0" i="0" dirty="0">
              <a:solidFill>
                <a:srgbClr val="000000"/>
              </a:solidFill>
              <a:effectLst/>
              <a:latin typeface="Roboto"/>
            </a:endParaRPr>
          </a:p>
          <a:p>
            <a:pPr algn="l"/>
            <a:r>
              <a:rPr lang="en-US" sz="1400" b="1" i="0" dirty="0">
                <a:solidFill>
                  <a:srgbClr val="000000"/>
                </a:solidFill>
                <a:effectLst/>
                <a:latin typeface="Roboto"/>
              </a:rPr>
              <a:t>Generating reports outside BI Modules</a:t>
            </a:r>
            <a:endParaRPr lang="en-US" sz="1400" b="0" i="0" dirty="0">
              <a:solidFill>
                <a:srgbClr val="000000"/>
              </a:solidFill>
              <a:effectLst/>
              <a:latin typeface="Roboto"/>
            </a:endParaRPr>
          </a:p>
          <a:p>
            <a:pPr algn="l"/>
            <a:r>
              <a:rPr lang="en-US" sz="1400" b="1" i="0" dirty="0">
                <a:solidFill>
                  <a:srgbClr val="000000"/>
                </a:solidFill>
                <a:effectLst/>
                <a:latin typeface="Roboto"/>
              </a:rPr>
              <a:t>Flexible report generation </a:t>
            </a:r>
            <a:endParaRPr lang="en-US" sz="1400" b="0" i="0" dirty="0">
              <a:solidFill>
                <a:srgbClr val="000000"/>
              </a:solidFill>
              <a:effectLst/>
              <a:latin typeface="Roboto"/>
            </a:endParaRPr>
          </a:p>
          <a:p>
            <a:pPr algn="l"/>
            <a:endParaRPr lang="en-US" sz="1800" dirty="0"/>
          </a:p>
        </p:txBody>
      </p:sp>
    </p:spTree>
    <p:extLst>
      <p:ext uri="{BB962C8B-B14F-4D97-AF65-F5344CB8AC3E}">
        <p14:creationId xmlns:p14="http://schemas.microsoft.com/office/powerpoint/2010/main" val="17352528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144000" cy="4470009"/>
          </a:xfrm>
        </p:spPr>
        <p:txBody>
          <a:bodyPr>
            <a:normAutofit fontScale="85000" lnSpcReduction="20000"/>
          </a:bodyPr>
          <a:lstStyle/>
          <a:p>
            <a:pPr algn="l"/>
            <a:r>
              <a:rPr lang="en-US" sz="1800" dirty="0"/>
              <a:t>ZERP  Features </a:t>
            </a:r>
          </a:p>
          <a:p>
            <a:pPr algn="l"/>
            <a:endParaRPr lang="en-US" sz="1800" dirty="0"/>
          </a:p>
          <a:p>
            <a:pPr algn="l"/>
            <a:r>
              <a:rPr lang="en-US" sz="1800" dirty="0"/>
              <a:t>Cloud Platform </a:t>
            </a:r>
          </a:p>
          <a:p>
            <a:pPr algn="l"/>
            <a:r>
              <a:rPr lang="en-US" sz="1800" dirty="0"/>
              <a:t>Certified by </a:t>
            </a:r>
            <a:r>
              <a:rPr lang="en-US" sz="1400" b="0" i="0" dirty="0">
                <a:solidFill>
                  <a:srgbClr val="202124"/>
                </a:solidFill>
                <a:effectLst/>
                <a:latin typeface="Google Sans"/>
              </a:rPr>
              <a:t>Zakat, Tax and Customs Authority ZATCA </a:t>
            </a:r>
          </a:p>
          <a:p>
            <a:pPr algn="l"/>
            <a:r>
              <a:rPr lang="en-US" sz="1800" dirty="0"/>
              <a:t>Certified by Saudi Food and Drug Authority (SFDA) </a:t>
            </a:r>
          </a:p>
          <a:p>
            <a:pPr algn="l"/>
            <a:r>
              <a:rPr lang="en-US" sz="1800" dirty="0"/>
              <a:t>Issuing e- invoices</a:t>
            </a:r>
          </a:p>
          <a:p>
            <a:pPr algn="l"/>
            <a:r>
              <a:rPr lang="en-US" sz="1800" dirty="0"/>
              <a:t>Integration with E- Commerce stores</a:t>
            </a:r>
          </a:p>
          <a:p>
            <a:pPr algn="l"/>
            <a:r>
              <a:rPr lang="en-US" sz="1800" dirty="0"/>
              <a:t>Integration with any Point of sale solution</a:t>
            </a:r>
          </a:p>
          <a:p>
            <a:pPr algn="l"/>
            <a:r>
              <a:rPr lang="en-US" sz="1800" dirty="0"/>
              <a:t>Integration with third party applications </a:t>
            </a:r>
          </a:p>
          <a:p>
            <a:pPr algn="l"/>
            <a:r>
              <a:rPr lang="en-US" sz="1800" dirty="0"/>
              <a:t>Archiving files </a:t>
            </a:r>
          </a:p>
          <a:p>
            <a:pPr algn="l"/>
            <a:r>
              <a:rPr lang="en-US" sz="1800" dirty="0"/>
              <a:t>Interactive  Dashboards &amp; unlimited Reports </a:t>
            </a:r>
          </a:p>
          <a:p>
            <a:pPr algn="l"/>
            <a:r>
              <a:rPr lang="en-US" sz="1800" dirty="0"/>
              <a:t>Working on all OSs &amp; smart devises </a:t>
            </a:r>
          </a:p>
          <a:p>
            <a:pPr algn="l"/>
            <a:r>
              <a:rPr lang="en-US" sz="1800" dirty="0"/>
              <a:t>Extreme friendly use</a:t>
            </a:r>
          </a:p>
          <a:p>
            <a:pPr algn="l"/>
            <a:r>
              <a:rPr lang="en-US" sz="1800" dirty="0"/>
              <a:t>Export data in Excel &amp; PDF format </a:t>
            </a:r>
          </a:p>
          <a:p>
            <a:pPr algn="l"/>
            <a:r>
              <a:rPr lang="en-US" sz="1800" dirty="0"/>
              <a:t>High security </a:t>
            </a:r>
          </a:p>
          <a:p>
            <a:pPr algn="l"/>
            <a:endParaRPr lang="ar-SA" sz="1800" dirty="0"/>
          </a:p>
        </p:txBody>
      </p:sp>
    </p:spTree>
    <p:extLst>
      <p:ext uri="{BB962C8B-B14F-4D97-AF65-F5344CB8AC3E}">
        <p14:creationId xmlns:p14="http://schemas.microsoft.com/office/powerpoint/2010/main" val="1185903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144000" cy="4470009"/>
          </a:xfrm>
        </p:spPr>
        <p:txBody>
          <a:bodyPr>
            <a:normAutofit/>
          </a:bodyPr>
          <a:lstStyle/>
          <a:p>
            <a:pPr algn="l"/>
            <a:r>
              <a:rPr lang="en-US" sz="1800" dirty="0"/>
              <a:t>Why ZERP?</a:t>
            </a:r>
          </a:p>
          <a:p>
            <a:pPr algn="l"/>
            <a:endParaRPr lang="en-US" sz="1800" dirty="0"/>
          </a:p>
          <a:p>
            <a:pPr algn="l"/>
            <a:r>
              <a:rPr lang="en-US" sz="1800" b="1" dirty="0"/>
              <a:t>improve efficiency</a:t>
            </a:r>
          </a:p>
          <a:p>
            <a:pPr algn="l"/>
            <a:r>
              <a:rPr lang="en-US" sz="1800" dirty="0"/>
              <a:t>By simplifying a variety of business processes that would take a lot of time and effort when done manually. </a:t>
            </a:r>
          </a:p>
          <a:p>
            <a:pPr algn="l"/>
            <a:r>
              <a:rPr lang="en-US" sz="1800" dirty="0"/>
              <a:t>Repetitive tasks such as tracking inventory, assigning tasks to employees, monitoring duty hours, distributing payroll, and generating financial reports can all be done automatically.</a:t>
            </a:r>
          </a:p>
          <a:p>
            <a:pPr algn="l"/>
            <a:r>
              <a:rPr lang="en-US" sz="1800" dirty="0"/>
              <a:t>By executing complex processes, your employees can focus more on their core tasks without disturbing each other. For example, a marketing team can generate daily web traffic data without having to request it from the IT team, or an accounting team can generate sales-related reports without having to rely on sales managers.</a:t>
            </a:r>
          </a:p>
          <a:p>
            <a:pPr algn="l"/>
            <a:r>
              <a:rPr lang="en-US" sz="1800" dirty="0"/>
              <a:t>You can easily and quickly access data and reports, and decision makers can monitor key performance indicators across the company in real time.</a:t>
            </a:r>
            <a:endParaRPr lang="ar-SA" sz="1800" dirty="0"/>
          </a:p>
        </p:txBody>
      </p:sp>
    </p:spTree>
    <p:extLst>
      <p:ext uri="{BB962C8B-B14F-4D97-AF65-F5344CB8AC3E}">
        <p14:creationId xmlns:p14="http://schemas.microsoft.com/office/powerpoint/2010/main" val="2217060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144000" cy="4470009"/>
          </a:xfrm>
        </p:spPr>
        <p:txBody>
          <a:bodyPr>
            <a:normAutofit/>
          </a:bodyPr>
          <a:lstStyle/>
          <a:p>
            <a:pPr algn="l"/>
            <a:r>
              <a:rPr lang="en-US" sz="1800" b="1" dirty="0"/>
              <a:t>Increase team collaboration</a:t>
            </a:r>
          </a:p>
          <a:p>
            <a:pPr algn="l"/>
            <a:r>
              <a:rPr lang="en-US" sz="1800" dirty="0"/>
              <a:t>Interdepartmental collaboration is an important and often necessary part of a business. ZERP breaks down barriers between departments in a company. Through the data stored in the cloud of the system so that the data can be accessed from multiple places in different locations over the Internet..</a:t>
            </a:r>
          </a:p>
          <a:p>
            <a:pPr algn="l"/>
            <a:endParaRPr lang="en-US" sz="1800" dirty="0"/>
          </a:p>
          <a:p>
            <a:pPr algn="l"/>
            <a:r>
              <a:rPr lang="en-US" sz="1800" b="1" dirty="0"/>
              <a:t>. Reducing operating costs</a:t>
            </a:r>
          </a:p>
          <a:p>
            <a:pPr algn="l"/>
            <a:r>
              <a:rPr lang="en-US" sz="1800" dirty="0"/>
              <a:t>ZERP also helps companies save on operational costs. Since most of the operational activities work automatically, delays and various breakdowns can be properly anticipated. All complex work can be completed more quickly, thus reducing the time taken. Companies can also reduce the amount of resources  because ZERP handles a variety of daily tasks.</a:t>
            </a:r>
            <a:endParaRPr lang="ar-SA" sz="1800" dirty="0"/>
          </a:p>
        </p:txBody>
      </p:sp>
    </p:spTree>
    <p:extLst>
      <p:ext uri="{BB962C8B-B14F-4D97-AF65-F5344CB8AC3E}">
        <p14:creationId xmlns:p14="http://schemas.microsoft.com/office/powerpoint/2010/main" val="339909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2580EFB-5270-4596-A9F5-6AEC25053329}"/>
              </a:ext>
            </a:extLst>
          </p:cNvPr>
          <p:cNvSpPr>
            <a:spLocks noGrp="1"/>
          </p:cNvSpPr>
          <p:nvPr>
            <p:ph type="subTitle" idx="1"/>
          </p:nvPr>
        </p:nvSpPr>
        <p:spPr>
          <a:xfrm>
            <a:off x="1524000" y="349623"/>
            <a:ext cx="9144000" cy="6145305"/>
          </a:xfrm>
        </p:spPr>
        <p:txBody>
          <a:bodyPr>
            <a:normAutofit fontScale="55000" lnSpcReduction="20000"/>
          </a:bodyPr>
          <a:lstStyle/>
          <a:p>
            <a:pPr algn="l"/>
            <a:endParaRPr lang="en-US" dirty="0"/>
          </a:p>
          <a:p>
            <a:pPr algn="l"/>
            <a:r>
              <a:rPr lang="en-US" dirty="0"/>
              <a:t>ZERP Modules</a:t>
            </a:r>
          </a:p>
          <a:p>
            <a:pPr algn="l"/>
            <a:endParaRPr lang="en-US" dirty="0"/>
          </a:p>
          <a:p>
            <a:pPr algn="l"/>
            <a:r>
              <a:rPr lang="en-US" dirty="0"/>
              <a:t>Z is designed to manage operations and activities and integrate them together through the following basic applications:</a:t>
            </a:r>
          </a:p>
          <a:p>
            <a:pPr algn="l"/>
            <a:endParaRPr lang="en-US" dirty="0"/>
          </a:p>
          <a:p>
            <a:pPr algn="l"/>
            <a:r>
              <a:rPr lang="en-US" sz="2400" i="0" dirty="0">
                <a:solidFill>
                  <a:srgbClr val="202124"/>
                </a:solidFill>
                <a:effectLst/>
              </a:rPr>
              <a:t>Financial Management</a:t>
            </a:r>
          </a:p>
          <a:p>
            <a:pPr algn="l"/>
            <a:r>
              <a:rPr lang="en-US" sz="2400" i="0" dirty="0">
                <a:solidFill>
                  <a:srgbClr val="161513"/>
                </a:solidFill>
                <a:effectLst/>
              </a:rPr>
              <a:t>Procurement</a:t>
            </a:r>
          </a:p>
          <a:p>
            <a:pPr algn="l"/>
            <a:r>
              <a:rPr lang="en-US" sz="2400" dirty="0">
                <a:solidFill>
                  <a:srgbClr val="161513"/>
                </a:solidFill>
              </a:rPr>
              <a:t>Inventory management </a:t>
            </a:r>
          </a:p>
          <a:p>
            <a:pPr algn="l"/>
            <a:r>
              <a:rPr lang="en-US" sz="2400" i="0" dirty="0">
                <a:solidFill>
                  <a:srgbClr val="161513"/>
                </a:solidFill>
                <a:effectLst/>
              </a:rPr>
              <a:t>Manufacturing </a:t>
            </a:r>
            <a:r>
              <a:rPr lang="en-US" sz="2400" dirty="0">
                <a:solidFill>
                  <a:srgbClr val="161513"/>
                </a:solidFill>
              </a:rPr>
              <a:t>management</a:t>
            </a:r>
            <a:endParaRPr lang="en-US" sz="2400" i="0" dirty="0">
              <a:solidFill>
                <a:srgbClr val="161513"/>
              </a:solidFill>
              <a:effectLst/>
            </a:endParaRPr>
          </a:p>
          <a:p>
            <a:pPr algn="l"/>
            <a:r>
              <a:rPr lang="en-US" sz="2400" i="0" dirty="0">
                <a:solidFill>
                  <a:srgbClr val="161513"/>
                </a:solidFill>
                <a:effectLst/>
              </a:rPr>
              <a:t>Customer relationship management</a:t>
            </a:r>
          </a:p>
          <a:p>
            <a:pPr algn="l"/>
            <a:r>
              <a:rPr lang="en-US" sz="2400" dirty="0">
                <a:solidFill>
                  <a:srgbClr val="161513"/>
                </a:solidFill>
              </a:rPr>
              <a:t>Orders management </a:t>
            </a:r>
            <a:endParaRPr lang="en-US" sz="2400" i="0" dirty="0">
              <a:solidFill>
                <a:srgbClr val="161513"/>
              </a:solidFill>
              <a:effectLst/>
            </a:endParaRPr>
          </a:p>
          <a:p>
            <a:pPr algn="l"/>
            <a:r>
              <a:rPr lang="en-US" sz="2400" i="0" dirty="0">
                <a:solidFill>
                  <a:srgbClr val="161513"/>
                </a:solidFill>
                <a:effectLst/>
              </a:rPr>
              <a:t>Point of sales management </a:t>
            </a:r>
          </a:p>
          <a:p>
            <a:pPr algn="l"/>
            <a:r>
              <a:rPr lang="en-US" sz="2400" i="0" dirty="0">
                <a:solidFill>
                  <a:srgbClr val="161513"/>
                </a:solidFill>
                <a:effectLst/>
              </a:rPr>
              <a:t>Project management</a:t>
            </a:r>
          </a:p>
          <a:p>
            <a:pPr algn="l"/>
            <a:r>
              <a:rPr lang="en-US" sz="2400" i="0" dirty="0">
                <a:solidFill>
                  <a:srgbClr val="161513"/>
                </a:solidFill>
                <a:effectLst/>
              </a:rPr>
              <a:t>ERP analytics</a:t>
            </a:r>
          </a:p>
          <a:p>
            <a:pPr algn="l"/>
            <a:r>
              <a:rPr lang="en-US" sz="2400" i="0" dirty="0">
                <a:solidFill>
                  <a:srgbClr val="161513"/>
                </a:solidFill>
                <a:effectLst/>
              </a:rPr>
              <a:t>fixed assets management</a:t>
            </a:r>
          </a:p>
          <a:p>
            <a:pPr algn="l"/>
            <a:r>
              <a:rPr lang="en-US" sz="2400" dirty="0">
                <a:solidFill>
                  <a:srgbClr val="161513"/>
                </a:solidFill>
              </a:rPr>
              <a:t>E-Commerce </a:t>
            </a:r>
          </a:p>
          <a:p>
            <a:pPr algn="l"/>
            <a:r>
              <a:rPr lang="en-US" sz="2400" i="0" dirty="0">
                <a:solidFill>
                  <a:srgbClr val="161513"/>
                </a:solidFill>
                <a:effectLst/>
              </a:rPr>
              <a:t>Communication Management </a:t>
            </a:r>
          </a:p>
          <a:p>
            <a:pPr algn="l"/>
            <a:r>
              <a:rPr lang="en-US" sz="2400" dirty="0">
                <a:solidFill>
                  <a:srgbClr val="161513"/>
                </a:solidFill>
              </a:rPr>
              <a:t>Archiving management </a:t>
            </a:r>
          </a:p>
          <a:p>
            <a:pPr algn="l"/>
            <a:r>
              <a:rPr lang="en-US" sz="2400" i="0" dirty="0">
                <a:solidFill>
                  <a:srgbClr val="161513"/>
                </a:solidFill>
                <a:effectLst/>
              </a:rPr>
              <a:t>F</a:t>
            </a:r>
            <a:r>
              <a:rPr lang="en-US" sz="2400" dirty="0">
                <a:solidFill>
                  <a:srgbClr val="161513"/>
                </a:solidFill>
              </a:rPr>
              <a:t>leet management </a:t>
            </a:r>
          </a:p>
          <a:p>
            <a:pPr algn="l"/>
            <a:r>
              <a:rPr lang="en-US" sz="2400" i="0" dirty="0">
                <a:solidFill>
                  <a:srgbClr val="161513"/>
                </a:solidFill>
                <a:effectLst/>
              </a:rPr>
              <a:t>Rental &amp; leasing management </a:t>
            </a:r>
          </a:p>
          <a:p>
            <a:pPr algn="l"/>
            <a:r>
              <a:rPr lang="en-US" sz="2400" dirty="0">
                <a:solidFill>
                  <a:srgbClr val="161513"/>
                </a:solidFill>
              </a:rPr>
              <a:t>Maintenance management </a:t>
            </a:r>
            <a:endParaRPr lang="en-US" sz="2400" i="0" dirty="0">
              <a:solidFill>
                <a:srgbClr val="161513"/>
              </a:solidFill>
              <a:effectLst/>
            </a:endParaRPr>
          </a:p>
          <a:p>
            <a:pPr algn="l"/>
            <a:endParaRPr lang="en-US" dirty="0"/>
          </a:p>
        </p:txBody>
      </p:sp>
    </p:spTree>
    <p:extLst>
      <p:ext uri="{BB962C8B-B14F-4D97-AF65-F5344CB8AC3E}">
        <p14:creationId xmlns:p14="http://schemas.microsoft.com/office/powerpoint/2010/main" val="228723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144000" cy="4470009"/>
          </a:xfrm>
        </p:spPr>
        <p:txBody>
          <a:bodyPr>
            <a:normAutofit/>
          </a:bodyPr>
          <a:lstStyle/>
          <a:p>
            <a:pPr algn="l"/>
            <a:r>
              <a:rPr lang="en-US" sz="1800" b="1" dirty="0"/>
              <a:t>. Improve data security</a:t>
            </a:r>
          </a:p>
          <a:p>
            <a:pPr algn="l"/>
            <a:r>
              <a:rPr lang="en-US" sz="1800" dirty="0"/>
              <a:t>ZERP equipped with firewalls and security  controls to prevent data breaches. All data is kept in a central system so access points are closely monitored and security is focused. </a:t>
            </a:r>
          </a:p>
          <a:p>
            <a:pPr algn="l"/>
            <a:r>
              <a:rPr lang="en-US" sz="1800" dirty="0"/>
              <a:t>Those responsible for managing company data can provide limited access privileges  to employees. For example, HR managers can hide some important data only for themselves and their employers while giving employees permission to view their financial data.</a:t>
            </a:r>
          </a:p>
          <a:p>
            <a:pPr algn="l"/>
            <a:r>
              <a:rPr lang="en-US" sz="1800" dirty="0"/>
              <a:t>Administrators can also quickly revoke the permissions of laid off employees and grant permissions to new employees.</a:t>
            </a:r>
          </a:p>
          <a:p>
            <a:pPr algn="l"/>
            <a:r>
              <a:rPr lang="en-US" sz="1800" dirty="0"/>
              <a:t>You can also audit the activities of any user and easily identify unauthorized activities  or suspicious activity patterns in the system.</a:t>
            </a:r>
            <a:endParaRPr lang="ar-SA" sz="1800" dirty="0"/>
          </a:p>
        </p:txBody>
      </p:sp>
    </p:spTree>
    <p:extLst>
      <p:ext uri="{BB962C8B-B14F-4D97-AF65-F5344CB8AC3E}">
        <p14:creationId xmlns:p14="http://schemas.microsoft.com/office/powerpoint/2010/main" val="1001364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144000" cy="5855056"/>
          </a:xfrm>
        </p:spPr>
        <p:txBody>
          <a:bodyPr>
            <a:normAutofit/>
          </a:bodyPr>
          <a:lstStyle/>
          <a:p>
            <a:pPr algn="l"/>
            <a:r>
              <a:rPr lang="en-US" sz="1800" b="1" dirty="0"/>
              <a:t>. Improve data security</a:t>
            </a:r>
          </a:p>
          <a:p>
            <a:pPr algn="l"/>
            <a:r>
              <a:rPr lang="en-US" sz="1800" dirty="0"/>
              <a:t>ZERP equipped with firewalls and security  controls to prevent data breaches. All data is kept in a central system so access points are closely monitored and security is focused. </a:t>
            </a:r>
          </a:p>
          <a:p>
            <a:pPr algn="l"/>
            <a:r>
              <a:rPr lang="en-US" sz="1800" dirty="0"/>
              <a:t>Those responsible for managing company data can provide limited access privileges  to employees. For example, HR managers can hide some important data only for themselves and their employers while giving employees permission to view their financial data.</a:t>
            </a:r>
          </a:p>
          <a:p>
            <a:pPr algn="l"/>
            <a:r>
              <a:rPr lang="en-US" sz="1800" dirty="0"/>
              <a:t>Administrators can also quickly revoke the permissions of laid off employees and grant permissions to new employees.</a:t>
            </a:r>
          </a:p>
          <a:p>
            <a:pPr algn="l"/>
            <a:r>
              <a:rPr lang="en-US" sz="1800" dirty="0"/>
              <a:t>You can also audit the activities of any user and easily identify unauthorized activities  or suspicious activity patterns in the system.</a:t>
            </a:r>
          </a:p>
          <a:p>
            <a:pPr algn="l"/>
            <a:endParaRPr lang="en-US" sz="1800" dirty="0"/>
          </a:p>
          <a:p>
            <a:pPr algn="l"/>
            <a:r>
              <a:rPr lang="en-US" sz="1800" b="1" dirty="0"/>
              <a:t>accurate forecasts</a:t>
            </a:r>
          </a:p>
          <a:p>
            <a:pPr algn="l"/>
            <a:r>
              <a:rPr lang="en-US" sz="1800" dirty="0"/>
              <a:t>One of the most important capabilities of the system is the ability to obtain accurate forecasts that business  can rely on</a:t>
            </a:r>
            <a:endParaRPr lang="ar-SA" sz="1800" dirty="0"/>
          </a:p>
        </p:txBody>
      </p:sp>
    </p:spTree>
    <p:extLst>
      <p:ext uri="{BB962C8B-B14F-4D97-AF65-F5344CB8AC3E}">
        <p14:creationId xmlns:p14="http://schemas.microsoft.com/office/powerpoint/2010/main" val="2081615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144000" cy="5855056"/>
          </a:xfrm>
        </p:spPr>
        <p:txBody>
          <a:bodyPr>
            <a:normAutofit/>
          </a:bodyPr>
          <a:lstStyle/>
          <a:p>
            <a:pPr algn="l"/>
            <a:r>
              <a:rPr lang="en-US" sz="1800" b="1" dirty="0"/>
              <a:t>Development  and updates:</a:t>
            </a:r>
          </a:p>
          <a:p>
            <a:pPr algn="l"/>
            <a:r>
              <a:rPr lang="en-US" sz="1800" dirty="0"/>
              <a:t>  The system is updated and upgraded periodically, and this is done by keeping pace with new technologies and benefiting users</a:t>
            </a:r>
          </a:p>
          <a:p>
            <a:pPr algn="l"/>
            <a:endParaRPr lang="en-US" sz="1800" b="1" dirty="0"/>
          </a:p>
          <a:p>
            <a:pPr algn="l"/>
            <a:r>
              <a:rPr lang="en-US" sz="1800" b="1" dirty="0"/>
              <a:t>Integration and customization</a:t>
            </a:r>
          </a:p>
          <a:p>
            <a:pPr algn="l"/>
            <a:r>
              <a:rPr lang="en-US" sz="1800" dirty="0"/>
              <a:t>ZERP allows to easily integrate and modify. You don't need much integration or customization now, but your business needs can change at any time, so you may want to add or remove  some modules or features  in the future.</a:t>
            </a:r>
          </a:p>
          <a:p>
            <a:pPr algn="l"/>
            <a:endParaRPr lang="en-US" sz="1800" dirty="0"/>
          </a:p>
          <a:p>
            <a:pPr algn="l"/>
            <a:endParaRPr lang="ar-SA" sz="1800" dirty="0"/>
          </a:p>
        </p:txBody>
      </p:sp>
    </p:spTree>
    <p:extLst>
      <p:ext uri="{BB962C8B-B14F-4D97-AF65-F5344CB8AC3E}">
        <p14:creationId xmlns:p14="http://schemas.microsoft.com/office/powerpoint/2010/main" val="1262984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144000" cy="3380797"/>
          </a:xfrm>
        </p:spPr>
        <p:txBody>
          <a:bodyPr>
            <a:normAutofit/>
          </a:bodyPr>
          <a:lstStyle/>
          <a:p>
            <a:pPr algn="l"/>
            <a:r>
              <a:rPr lang="en-US" sz="1800" b="1" dirty="0"/>
              <a:t>Implementation process &amp; Support </a:t>
            </a:r>
          </a:p>
          <a:p>
            <a:pPr algn="l"/>
            <a:r>
              <a:rPr lang="en-US" sz="1800" dirty="0"/>
              <a:t>One of the main factors to consider in the implementation phase is the duration, with an average of 3-6 months.</a:t>
            </a:r>
          </a:p>
          <a:p>
            <a:pPr algn="l"/>
            <a:r>
              <a:rPr lang="en-US" sz="1800" dirty="0"/>
              <a:t>Our support team &amp; user manual are  available that guides the user in an easy way to accomplish a specific task. </a:t>
            </a:r>
          </a:p>
          <a:p>
            <a:pPr algn="l"/>
            <a:r>
              <a:rPr lang="en-US" sz="1800" dirty="0"/>
              <a:t>We also provide several support plans that meet your needs according to business requirements.</a:t>
            </a:r>
            <a:endParaRPr lang="ar-SA" sz="1800" dirty="0"/>
          </a:p>
        </p:txBody>
      </p:sp>
    </p:spTree>
    <p:extLst>
      <p:ext uri="{BB962C8B-B14F-4D97-AF65-F5344CB8AC3E}">
        <p14:creationId xmlns:p14="http://schemas.microsoft.com/office/powerpoint/2010/main" val="1491272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144000" cy="4470009"/>
          </a:xfrm>
        </p:spPr>
        <p:txBody>
          <a:bodyPr>
            <a:normAutofit/>
          </a:bodyPr>
          <a:lstStyle/>
          <a:p>
            <a:pPr algn="l"/>
            <a:r>
              <a:rPr lang="en-US" sz="1800" dirty="0"/>
              <a:t>ZERP  Features </a:t>
            </a:r>
          </a:p>
          <a:p>
            <a:pPr algn="l"/>
            <a:r>
              <a:rPr lang="en-US" sz="1800" dirty="0"/>
              <a:t>Certified by </a:t>
            </a:r>
            <a:r>
              <a:rPr lang="en-US" sz="1400" b="0" i="0" dirty="0">
                <a:solidFill>
                  <a:srgbClr val="202124"/>
                </a:solidFill>
                <a:effectLst/>
                <a:latin typeface="Google Sans"/>
              </a:rPr>
              <a:t>Zakat, Tax and Customs Authority ZATCA </a:t>
            </a:r>
          </a:p>
          <a:p>
            <a:pPr algn="l"/>
            <a:r>
              <a:rPr lang="en-US" sz="1800" dirty="0"/>
              <a:t>Certified by Saudi Food and Drug Authority (SFDA) </a:t>
            </a:r>
          </a:p>
          <a:p>
            <a:pPr algn="l"/>
            <a:r>
              <a:rPr lang="en-US" sz="1800" dirty="0"/>
              <a:t>Issuing e- invoices</a:t>
            </a:r>
          </a:p>
          <a:p>
            <a:pPr algn="l"/>
            <a:r>
              <a:rPr lang="en-US" sz="1800" dirty="0"/>
              <a:t>Integration with E- Commerce stores</a:t>
            </a:r>
          </a:p>
          <a:p>
            <a:pPr algn="l"/>
            <a:r>
              <a:rPr lang="en-US" sz="1800" dirty="0"/>
              <a:t>Integration with third party applications </a:t>
            </a:r>
          </a:p>
          <a:p>
            <a:pPr algn="l"/>
            <a:r>
              <a:rPr lang="en-US" sz="1800" dirty="0"/>
              <a:t>Archiving files </a:t>
            </a:r>
          </a:p>
          <a:p>
            <a:pPr algn="l"/>
            <a:r>
              <a:rPr lang="en-US" sz="1800" dirty="0"/>
              <a:t>Interactive  Dashboards &amp; unlimited Reports </a:t>
            </a:r>
          </a:p>
          <a:p>
            <a:pPr algn="l"/>
            <a:r>
              <a:rPr lang="en-US" sz="1800" dirty="0"/>
              <a:t>Working on all OSs &amp; smart devises </a:t>
            </a:r>
          </a:p>
          <a:p>
            <a:pPr algn="l"/>
            <a:r>
              <a:rPr lang="en-US" sz="1800" dirty="0"/>
              <a:t>Extreme friendly use</a:t>
            </a:r>
          </a:p>
          <a:p>
            <a:pPr algn="l"/>
            <a:r>
              <a:rPr lang="en-US" sz="1800" dirty="0"/>
              <a:t>Export data in Excel &amp; PDF format </a:t>
            </a:r>
          </a:p>
          <a:p>
            <a:pPr algn="l"/>
            <a:r>
              <a:rPr lang="en-US" sz="1800" dirty="0"/>
              <a:t>High security </a:t>
            </a:r>
          </a:p>
          <a:p>
            <a:pPr algn="l"/>
            <a:endParaRPr lang="ar-SA" sz="1800" dirty="0"/>
          </a:p>
        </p:txBody>
      </p:sp>
    </p:spTree>
    <p:extLst>
      <p:ext uri="{BB962C8B-B14F-4D97-AF65-F5344CB8AC3E}">
        <p14:creationId xmlns:p14="http://schemas.microsoft.com/office/powerpoint/2010/main" val="429390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fontScale="92500" lnSpcReduction="10000"/>
          </a:bodyPr>
          <a:lstStyle/>
          <a:p>
            <a:pPr algn="l"/>
            <a:r>
              <a:rPr lang="en-US" sz="1800" b="1" dirty="0"/>
              <a:t>Managing financial accounts and budgets</a:t>
            </a:r>
          </a:p>
          <a:p>
            <a:pPr marL="285750" indent="-285750" algn="l">
              <a:buFontTx/>
              <a:buChar char="-"/>
            </a:pPr>
            <a:r>
              <a:rPr lang="en-US" sz="1800" dirty="0"/>
              <a:t>Certified by the General Authority for Zakat and Income</a:t>
            </a:r>
          </a:p>
          <a:p>
            <a:pPr marL="285750" indent="-285750" algn="l">
              <a:buFontTx/>
              <a:buChar char="-"/>
            </a:pPr>
            <a:r>
              <a:rPr lang="en-US" sz="1800" dirty="0"/>
              <a:t>Certified by the Food and Drug Authority</a:t>
            </a:r>
          </a:p>
          <a:p>
            <a:pPr marL="285750" indent="-285750" algn="l">
              <a:buFontTx/>
              <a:buChar char="-"/>
            </a:pPr>
            <a:r>
              <a:rPr lang="en-US" sz="1800" dirty="0"/>
              <a:t>Issuing the electronic invoice</a:t>
            </a:r>
          </a:p>
          <a:p>
            <a:pPr marL="285750" indent="-285750" algn="l">
              <a:buFontTx/>
              <a:buChar char="-"/>
            </a:pPr>
            <a:r>
              <a:rPr lang="en-US" sz="1800" dirty="0"/>
              <a:t>Ease of extracting the tax &amp; finance statements</a:t>
            </a:r>
          </a:p>
          <a:p>
            <a:pPr marL="285750" indent="-285750" algn="l">
              <a:buFontTx/>
              <a:buChar char="-"/>
            </a:pPr>
            <a:r>
              <a:rPr lang="en-US" sz="1800" dirty="0"/>
              <a:t>Cost center management</a:t>
            </a:r>
          </a:p>
          <a:p>
            <a:pPr marL="285750" indent="-285750" algn="l">
              <a:buFontTx/>
              <a:buChar char="-"/>
            </a:pPr>
            <a:r>
              <a:rPr lang="en-US" sz="1800" dirty="0"/>
              <a:t>General Ledger</a:t>
            </a:r>
          </a:p>
          <a:p>
            <a:pPr marL="285750" indent="-285750" algn="l">
              <a:buFontTx/>
              <a:buChar char="-"/>
            </a:pPr>
            <a:r>
              <a:rPr lang="en-US" sz="1800" dirty="0"/>
              <a:t>AR &amp; AP</a:t>
            </a:r>
          </a:p>
          <a:p>
            <a:pPr marL="285750" indent="-285750" algn="l">
              <a:buFontTx/>
              <a:buChar char="-"/>
            </a:pPr>
            <a:r>
              <a:rPr lang="en-US" sz="1400" b="1" i="0" dirty="0">
                <a:solidFill>
                  <a:srgbClr val="000000"/>
                </a:solidFill>
                <a:effectLst/>
                <a:latin typeface="golos text"/>
              </a:rPr>
              <a:t>Tax Management</a:t>
            </a:r>
            <a:endParaRPr lang="en-US" sz="1400" b="0" i="0" dirty="0">
              <a:solidFill>
                <a:srgbClr val="000000"/>
              </a:solidFill>
              <a:effectLst/>
              <a:latin typeface="golos text"/>
            </a:endParaRPr>
          </a:p>
          <a:p>
            <a:pPr marL="285750" indent="-285750" algn="l">
              <a:buFontTx/>
              <a:buChar char="-"/>
            </a:pPr>
            <a:r>
              <a:rPr lang="en-US" sz="1400" b="1" i="0" dirty="0">
                <a:solidFill>
                  <a:srgbClr val="000000"/>
                </a:solidFill>
                <a:effectLst/>
                <a:latin typeface="golos text"/>
              </a:rPr>
              <a:t>Manage Multi-Currencies</a:t>
            </a:r>
            <a:endParaRPr lang="en-US" sz="1400" b="0" i="0" dirty="0">
              <a:solidFill>
                <a:srgbClr val="000000"/>
              </a:solidFill>
              <a:effectLst/>
              <a:latin typeface="golos text"/>
            </a:endParaRPr>
          </a:p>
          <a:p>
            <a:pPr marL="285750" indent="-285750" algn="l">
              <a:buFontTx/>
              <a:buChar char="-"/>
            </a:pPr>
            <a:r>
              <a:rPr lang="en-US" sz="1800" dirty="0"/>
              <a:t>Reporting </a:t>
            </a:r>
          </a:p>
          <a:p>
            <a:pPr marL="285750" indent="-285750" algn="l">
              <a:buFontTx/>
              <a:buChar char="-"/>
            </a:pPr>
            <a:r>
              <a:rPr lang="en-US" sz="1800" dirty="0"/>
              <a:t>Managing accounting periods</a:t>
            </a:r>
          </a:p>
          <a:p>
            <a:pPr marL="285750" indent="-285750" algn="l">
              <a:buFontTx/>
              <a:buChar char="-"/>
            </a:pPr>
            <a:r>
              <a:rPr lang="en-US" sz="1800" dirty="0"/>
              <a:t>Manage permissions </a:t>
            </a:r>
          </a:p>
          <a:p>
            <a:pPr marL="285750" indent="-285750" algn="l">
              <a:buFontTx/>
              <a:buChar char="-"/>
            </a:pPr>
            <a:r>
              <a:rPr lang="en-US" sz="1800" dirty="0"/>
              <a:t>- Manage budgets </a:t>
            </a:r>
          </a:p>
          <a:p>
            <a:pPr marL="285750" indent="-285750" algn="l">
              <a:buFontTx/>
              <a:buChar char="-"/>
            </a:pPr>
            <a:r>
              <a:rPr lang="en-US" sz="1800" dirty="0"/>
              <a:t>cash management</a:t>
            </a:r>
          </a:p>
          <a:p>
            <a:pPr marL="285750" indent="-285750" algn="l">
              <a:buFontTx/>
              <a:buChar char="-"/>
            </a:pPr>
            <a:r>
              <a:rPr lang="en-US" sz="1800" dirty="0"/>
              <a:t>The possibility of grouping accounts according to certain criteria</a:t>
            </a:r>
          </a:p>
          <a:p>
            <a:pPr marL="285750" indent="-285750" algn="l">
              <a:buFontTx/>
              <a:buChar char="-"/>
            </a:pPr>
            <a:r>
              <a:rPr lang="en-US" sz="1800" dirty="0"/>
              <a:t>-</a:t>
            </a:r>
            <a:r>
              <a:rPr lang="en-US" sz="1400" b="0" i="0" dirty="0">
                <a:solidFill>
                  <a:srgbClr val="516168"/>
                </a:solidFill>
                <a:effectLst/>
                <a:latin typeface="Roboto"/>
              </a:rPr>
              <a:t> Profit tracking</a:t>
            </a:r>
          </a:p>
          <a:p>
            <a:pPr marL="285750" indent="-285750" algn="l">
              <a:buFontTx/>
              <a:buChar char="-"/>
            </a:pPr>
            <a:endParaRPr lang="ar-SA" sz="1800" dirty="0"/>
          </a:p>
        </p:txBody>
      </p:sp>
    </p:spTree>
    <p:extLst>
      <p:ext uri="{BB962C8B-B14F-4D97-AF65-F5344CB8AC3E}">
        <p14:creationId xmlns:p14="http://schemas.microsoft.com/office/powerpoint/2010/main" val="2984470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b="1" dirty="0"/>
              <a:t>Procurement  management</a:t>
            </a:r>
          </a:p>
          <a:p>
            <a:pPr marL="285750" indent="-285750" algn="l">
              <a:buFontTx/>
              <a:buChar char="-"/>
            </a:pPr>
            <a:r>
              <a:rPr lang="en-US" sz="1800" dirty="0"/>
              <a:t>Track order and purchase status</a:t>
            </a:r>
          </a:p>
          <a:p>
            <a:pPr marL="285750" indent="-285750" algn="l">
              <a:buFontTx/>
              <a:buChar char="-"/>
            </a:pPr>
            <a:r>
              <a:rPr lang="en-US" sz="1800" dirty="0"/>
              <a:t> Allocation of budgets </a:t>
            </a:r>
          </a:p>
          <a:p>
            <a:pPr marL="285750" indent="-285750" algn="l">
              <a:buFontTx/>
              <a:buChar char="-"/>
            </a:pPr>
            <a:r>
              <a:rPr lang="en-US" sz="1800" dirty="0"/>
              <a:t>Alerts and notifications according to the value</a:t>
            </a:r>
          </a:p>
          <a:p>
            <a:pPr marL="285750" indent="-285750" algn="l">
              <a:buFontTx/>
              <a:buChar char="-"/>
            </a:pPr>
            <a:r>
              <a:rPr lang="en-US" sz="1800" dirty="0"/>
              <a:t>Managing additional costs</a:t>
            </a:r>
          </a:p>
          <a:p>
            <a:pPr marL="285750" indent="-285750" algn="l">
              <a:buFontTx/>
              <a:buChar char="-"/>
            </a:pPr>
            <a:r>
              <a:rPr lang="en-US" sz="1800" dirty="0"/>
              <a:t>Supplier management </a:t>
            </a:r>
          </a:p>
          <a:p>
            <a:pPr marL="285750" indent="-285750" algn="l">
              <a:buFontTx/>
              <a:buChar char="-"/>
            </a:pPr>
            <a:r>
              <a:rPr lang="en-US" sz="1800" dirty="0"/>
              <a:t>Supplier price lists</a:t>
            </a:r>
          </a:p>
        </p:txBody>
      </p:sp>
    </p:spTree>
    <p:extLst>
      <p:ext uri="{BB962C8B-B14F-4D97-AF65-F5344CB8AC3E}">
        <p14:creationId xmlns:p14="http://schemas.microsoft.com/office/powerpoint/2010/main" val="1398485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Inventory Control </a:t>
            </a:r>
          </a:p>
          <a:p>
            <a:pPr algn="l"/>
            <a:r>
              <a:rPr lang="en-US" sz="1800" dirty="0"/>
              <a:t>-Monitor stock level in real time</a:t>
            </a:r>
          </a:p>
          <a:p>
            <a:pPr algn="l"/>
            <a:r>
              <a:rPr lang="en-US" sz="1800" dirty="0"/>
              <a:t>- Integrated with E-Commerce</a:t>
            </a:r>
          </a:p>
          <a:p>
            <a:pPr marL="285750" indent="-285750" algn="l">
              <a:buFontTx/>
              <a:buChar char="-"/>
            </a:pPr>
            <a:r>
              <a:rPr lang="en-US" sz="1800" dirty="0"/>
              <a:t>Classification of items according to work or any internationally applicable system</a:t>
            </a:r>
          </a:p>
          <a:p>
            <a:pPr marL="285750" indent="-285750" algn="l">
              <a:buFontTx/>
              <a:buChar char="-"/>
            </a:pPr>
            <a:r>
              <a:rPr lang="en-US" sz="1800" dirty="0"/>
              <a:t> Printing labels and bar codes</a:t>
            </a:r>
          </a:p>
          <a:p>
            <a:pPr marL="285750" indent="-285750" algn="l">
              <a:buFontTx/>
              <a:buChar char="-"/>
            </a:pPr>
            <a:r>
              <a:rPr lang="en-US" sz="1800" dirty="0"/>
              <a:t> The possibility of using the alternative items feature</a:t>
            </a:r>
          </a:p>
          <a:p>
            <a:pPr marL="285750" indent="-285750" algn="l">
              <a:buFontTx/>
              <a:buChar char="-"/>
            </a:pPr>
            <a:r>
              <a:rPr lang="en-US" sz="1800" dirty="0"/>
              <a:t>Packaging and assembly management</a:t>
            </a:r>
          </a:p>
          <a:p>
            <a:pPr marL="285750" indent="-285750" algn="l">
              <a:buFontTx/>
              <a:buChar char="-"/>
            </a:pPr>
            <a:r>
              <a:rPr lang="en-US" sz="1800" dirty="0"/>
              <a:t>Scheduling  and planning </a:t>
            </a:r>
          </a:p>
          <a:p>
            <a:pPr marL="285750" indent="-285750" algn="l">
              <a:buFontTx/>
              <a:buChar char="-"/>
            </a:pPr>
            <a:r>
              <a:rPr lang="en-US" sz="1800" dirty="0" err="1"/>
              <a:t>Replinshment</a:t>
            </a:r>
            <a:r>
              <a:rPr lang="en-US" sz="1800" dirty="0"/>
              <a:t>  inventory and issuing purchase orders</a:t>
            </a:r>
          </a:p>
          <a:p>
            <a:pPr marL="285750" indent="-285750" algn="l">
              <a:buFontTx/>
              <a:buChar char="-"/>
            </a:pPr>
            <a:r>
              <a:rPr lang="en-US" sz="1800" dirty="0"/>
              <a:t> Management of transfer and distribution between warehouses and branches</a:t>
            </a:r>
          </a:p>
          <a:p>
            <a:pPr marL="285750" indent="-285750" algn="l">
              <a:buFontTx/>
              <a:buChar char="-"/>
            </a:pPr>
            <a:r>
              <a:rPr lang="en-US" sz="1800" dirty="0"/>
              <a:t> Managing warehouses  </a:t>
            </a:r>
            <a:r>
              <a:rPr lang="en-US" sz="1800" dirty="0" err="1"/>
              <a:t>stracture</a:t>
            </a:r>
            <a:r>
              <a:rPr lang="en-US" sz="1800" dirty="0"/>
              <a:t> according to work requirements</a:t>
            </a:r>
          </a:p>
          <a:p>
            <a:pPr algn="l"/>
            <a:r>
              <a:rPr lang="en-US" sz="1800" dirty="0"/>
              <a:t> - Mobile inventory management such as Van trucks</a:t>
            </a:r>
          </a:p>
        </p:txBody>
      </p:sp>
    </p:spTree>
    <p:extLst>
      <p:ext uri="{BB962C8B-B14F-4D97-AF65-F5344CB8AC3E}">
        <p14:creationId xmlns:p14="http://schemas.microsoft.com/office/powerpoint/2010/main" val="3218932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Customer relationship management</a:t>
            </a:r>
          </a:p>
          <a:p>
            <a:pPr marL="285750" indent="-285750" algn="l">
              <a:buFontTx/>
              <a:buChar char="-"/>
            </a:pPr>
            <a:r>
              <a:rPr lang="en-US" sz="1800" dirty="0"/>
              <a:t>Classifying customers, which allows them to manage financially </a:t>
            </a:r>
          </a:p>
          <a:p>
            <a:pPr marL="285750" indent="-285750" algn="l">
              <a:buFontTx/>
              <a:buChar char="-"/>
            </a:pPr>
            <a:r>
              <a:rPr lang="en-US" sz="1800" dirty="0"/>
              <a:t>Preparing price lists and discounts</a:t>
            </a:r>
          </a:p>
          <a:p>
            <a:pPr marL="285750" indent="-285750" algn="l">
              <a:buFontTx/>
              <a:buChar char="-"/>
            </a:pPr>
            <a:r>
              <a:rPr lang="en-US" sz="1800" dirty="0"/>
              <a:t> Preparing customer evaluation reports</a:t>
            </a:r>
          </a:p>
          <a:p>
            <a:pPr marL="285750" indent="-285750" algn="l">
              <a:buFontTx/>
              <a:buChar char="-"/>
            </a:pPr>
            <a:r>
              <a:rPr lang="en-US" sz="1800" dirty="0"/>
              <a:t> Communication through text messages and e-mail-</a:t>
            </a:r>
          </a:p>
        </p:txBody>
      </p:sp>
    </p:spTree>
    <p:extLst>
      <p:ext uri="{BB962C8B-B14F-4D97-AF65-F5344CB8AC3E}">
        <p14:creationId xmlns:p14="http://schemas.microsoft.com/office/powerpoint/2010/main" val="2412809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dirty="0"/>
              <a:t>Sales management and points of sale</a:t>
            </a:r>
          </a:p>
          <a:p>
            <a:pPr marL="285750" indent="-285750" algn="l">
              <a:buFontTx/>
              <a:buChar char="-"/>
            </a:pPr>
            <a:r>
              <a:rPr lang="en-US" sz="1800" dirty="0"/>
              <a:t>Issuing the electronic invoice</a:t>
            </a:r>
          </a:p>
          <a:p>
            <a:pPr marL="285750" indent="-285750" algn="l">
              <a:buFontTx/>
              <a:buChar char="-"/>
            </a:pPr>
            <a:r>
              <a:rPr lang="en-US" sz="1800" dirty="0"/>
              <a:t>Linking with points of sale and E-commerce   stores</a:t>
            </a:r>
          </a:p>
          <a:p>
            <a:pPr marL="285750" indent="-285750" algn="l">
              <a:buFontTx/>
              <a:buChar char="-"/>
            </a:pPr>
            <a:r>
              <a:rPr lang="en-US" sz="1800" dirty="0"/>
              <a:t>Point of sale management</a:t>
            </a:r>
          </a:p>
          <a:p>
            <a:pPr marL="285750" indent="-285750" algn="l">
              <a:buFontTx/>
              <a:buChar char="-"/>
            </a:pPr>
            <a:r>
              <a:rPr lang="en-US" sz="1800" dirty="0"/>
              <a:t> Managing customer accounts and redeems </a:t>
            </a:r>
          </a:p>
          <a:p>
            <a:pPr marL="285750" indent="-285750" algn="l">
              <a:buFontTx/>
              <a:buChar char="-"/>
            </a:pPr>
            <a:r>
              <a:rPr lang="en-US" sz="1800" dirty="0"/>
              <a:t> Integration with inventory and demand </a:t>
            </a:r>
          </a:p>
          <a:p>
            <a:pPr marL="285750" indent="-285750" algn="l">
              <a:buFontTx/>
              <a:buChar char="-"/>
            </a:pPr>
            <a:r>
              <a:rPr lang="en-US" sz="1800" dirty="0"/>
              <a:t>Commission management</a:t>
            </a:r>
          </a:p>
          <a:p>
            <a:pPr marL="285750" indent="-285750" algn="l">
              <a:buFontTx/>
              <a:buChar char="-"/>
            </a:pPr>
            <a:r>
              <a:rPr lang="en-US" sz="1800" dirty="0"/>
              <a:t> Calculating basic and additional costs </a:t>
            </a:r>
          </a:p>
          <a:p>
            <a:pPr marL="285750" indent="-285750" algn="l">
              <a:buFontTx/>
              <a:buChar char="-"/>
            </a:pPr>
            <a:r>
              <a:rPr lang="en-US" sz="1800" dirty="0"/>
              <a:t>Track the profit &amp; revenue </a:t>
            </a:r>
          </a:p>
          <a:p>
            <a:pPr marL="285750" indent="-285750" algn="l">
              <a:buFontTx/>
              <a:buChar char="-"/>
            </a:pPr>
            <a:r>
              <a:rPr lang="en-US" sz="1800" dirty="0"/>
              <a:t> Evaluation of sales according to the seller - department - item</a:t>
            </a:r>
          </a:p>
        </p:txBody>
      </p:sp>
    </p:spTree>
    <p:extLst>
      <p:ext uri="{BB962C8B-B14F-4D97-AF65-F5344CB8AC3E}">
        <p14:creationId xmlns:p14="http://schemas.microsoft.com/office/powerpoint/2010/main" val="1370379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7A56306-122F-4374-B37E-B64CA31BF4DE}"/>
              </a:ext>
            </a:extLst>
          </p:cNvPr>
          <p:cNvSpPr>
            <a:spLocks noGrp="1"/>
          </p:cNvSpPr>
          <p:nvPr>
            <p:ph type="subTitle" idx="1"/>
          </p:nvPr>
        </p:nvSpPr>
        <p:spPr>
          <a:xfrm>
            <a:off x="1524000" y="787791"/>
            <a:ext cx="9341224" cy="5935738"/>
          </a:xfrm>
        </p:spPr>
        <p:txBody>
          <a:bodyPr>
            <a:normAutofit/>
          </a:bodyPr>
          <a:lstStyle/>
          <a:p>
            <a:pPr algn="l"/>
            <a:r>
              <a:rPr lang="en-US" sz="1800" b="1" dirty="0"/>
              <a:t>• Production and manufacturing management</a:t>
            </a:r>
          </a:p>
          <a:p>
            <a:pPr marL="285750" indent="-285750" algn="l">
              <a:buFontTx/>
              <a:buChar char="-"/>
            </a:pPr>
            <a:r>
              <a:rPr lang="en-US" sz="1800" dirty="0"/>
              <a:t>Product management</a:t>
            </a:r>
          </a:p>
          <a:p>
            <a:pPr marL="285750" indent="-285750" algn="l">
              <a:buFontTx/>
              <a:buChar char="-"/>
            </a:pPr>
            <a:r>
              <a:rPr lang="en-US" sz="1800" dirty="0"/>
              <a:t> Managing operating and work  orders</a:t>
            </a:r>
          </a:p>
          <a:p>
            <a:pPr marL="285750" indent="-285750" algn="l">
              <a:buFontTx/>
              <a:buChar char="-"/>
            </a:pPr>
            <a:r>
              <a:rPr lang="en-US" sz="1800" dirty="0"/>
              <a:t>Cost calculation </a:t>
            </a:r>
          </a:p>
          <a:p>
            <a:pPr marL="285750" indent="-285750" algn="l">
              <a:buFontTx/>
              <a:buChar char="-"/>
            </a:pPr>
            <a:r>
              <a:rPr lang="en-US" sz="1800" dirty="0"/>
              <a:t>Manufacturing scheduling</a:t>
            </a:r>
          </a:p>
          <a:p>
            <a:pPr marL="285750" indent="-285750" algn="l">
              <a:buFontTx/>
              <a:buChar char="-"/>
            </a:pPr>
            <a:r>
              <a:rPr lang="en-US" sz="1800" dirty="0"/>
              <a:t> Integration with sales orders , Procurement </a:t>
            </a:r>
          </a:p>
          <a:p>
            <a:pPr marL="285750" indent="-285750" algn="l">
              <a:buFontTx/>
              <a:buChar char="-"/>
            </a:pPr>
            <a:r>
              <a:rPr lang="en-US" sz="1800" dirty="0"/>
              <a:t> outside processing manufacturing</a:t>
            </a:r>
          </a:p>
          <a:p>
            <a:pPr marL="285750" indent="-285750" algn="l">
              <a:buFontTx/>
              <a:buChar char="-"/>
            </a:pPr>
            <a:r>
              <a:rPr lang="en-US" sz="1800" dirty="0"/>
              <a:t> Estimated and actual cost reports</a:t>
            </a:r>
          </a:p>
          <a:p>
            <a:pPr marL="285750" indent="-285750" algn="l">
              <a:buFontTx/>
              <a:buChar char="-"/>
            </a:pPr>
            <a:endParaRPr lang="en-US" sz="1800" dirty="0"/>
          </a:p>
        </p:txBody>
      </p:sp>
    </p:spTree>
    <p:extLst>
      <p:ext uri="{BB962C8B-B14F-4D97-AF65-F5344CB8AC3E}">
        <p14:creationId xmlns:p14="http://schemas.microsoft.com/office/powerpoint/2010/main" val="3187956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TotalTime>
  <Words>1436</Words>
  <Application>Microsoft Office PowerPoint</Application>
  <PresentationFormat>Widescreen</PresentationFormat>
  <Paragraphs>196</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golos text</vt:lpstr>
      <vt:lpstr>Google Sans</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Mohammed Sammar</dc:creator>
  <cp:lastModifiedBy>Mohammed Sammar</cp:lastModifiedBy>
  <cp:revision>1</cp:revision>
  <dcterms:created xsi:type="dcterms:W3CDTF">2023-08-08T07:38:21Z</dcterms:created>
  <dcterms:modified xsi:type="dcterms:W3CDTF">2023-08-08T13:54:21Z</dcterms:modified>
</cp:coreProperties>
</file>